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7" r:id="rId2"/>
    <p:sldId id="263" r:id="rId3"/>
    <p:sldId id="261" r:id="rId4"/>
    <p:sldId id="262" r:id="rId5"/>
    <p:sldId id="259" r:id="rId6"/>
    <p:sldId id="270" r:id="rId7"/>
    <p:sldId id="284" r:id="rId8"/>
    <p:sldId id="281" r:id="rId9"/>
    <p:sldId id="278" r:id="rId10"/>
    <p:sldId id="287" r:id="rId11"/>
    <p:sldId id="285" r:id="rId12"/>
    <p:sldId id="267" r:id="rId13"/>
    <p:sldId id="273" r:id="rId14"/>
    <p:sldId id="269" r:id="rId15"/>
    <p:sldId id="286" r:id="rId16"/>
    <p:sldId id="265" r:id="rId17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996" y="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7132F2-0022-42F3-B3E6-CC52509F5682}" type="datetimeFigureOut">
              <a:rPr lang="es-ES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2E3086-8E45-439D-B663-AA1839140A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ç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10CA45-4CC3-406D-85B6-E9CEB13D06CD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73534-DE7C-4936-BBC3-BAF9A7D8D0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1DC49A-2E60-4CDE-AF8A-D55E689AEAE8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10CE-F9C0-4BC2-85CD-312EFE92E9E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93E86-CAF4-4CCC-9683-9D20E801C366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509F4-2721-44BD-A4EB-34341A2142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3E47-A41B-436C-9B33-59C077EC11FB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851A7-1B79-4743-B396-5B931F60ABA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6A5374-9805-4D93-9E52-91DC8408996F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D1742-D8FA-4448-ACFF-DA6AE4D24C7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71C10-0FA4-43EF-946C-7017BE88453C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089F1-A3D2-4600-993B-923B5E95BA5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ABA16-54A1-4AC6-9F70-80F97A942D6F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BAD24-BCA6-4357-8436-53852CF33D0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565591-AFD1-4CAF-965D-7A2876B4F72D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56AF0-A92A-46AA-A6E1-E914CD0396A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2F3C56-2CA4-47FC-8B34-E42BF9919353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85061-EA95-4F57-8D67-F2D2186A448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96478-9295-4742-AD31-B6CA44BADB0C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0F20A-DFBA-4AA1-A8FC-902FE5FD5FE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D1E65D-2526-4A18-87C7-FC8B0BCD04E8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D912A-60A3-4800-8726-AAA6A2E7678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ECBADA-3103-4758-AE10-62BEC18DF590}" type="datetime1">
              <a:rPr lang="es-ES" smtClean="0"/>
              <a:pPr>
                <a:defRPr/>
              </a:pPr>
              <a:t>14/09/2012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D79A0E-8D6F-487F-BCE5-8B8C8D6FF7E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isanroque.es/" TargetMode="External"/><Relationship Id="rId2" Type="http://schemas.openxmlformats.org/officeDocument/2006/relationships/hyperlink" Target="http://www.mec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wmf"/><Relationship Id="rId4" Type="http://schemas.openxmlformats.org/officeDocument/2006/relationships/hyperlink" Target="mailto:11700081.edu@juntadeandalucia.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t&amp;source=web&amp;cd=17&amp;ved=0CEMQFjAGOAo&amp;url=http://es-la.facebook.com/pages/Escuela-Oficial-de-Idiomas-de-San-Roque/113459838670515&amp;ei=iUBvTtvzAsmohAfb8ZWrCQ&amp;usg=AFQjCNHVmKpA7ywPZeFvVIFCiNo5pHGfiQ" TargetMode="External"/><Relationship Id="rId2" Type="http://schemas.openxmlformats.org/officeDocument/2006/relationships/hyperlink" Target="mailto:aaeoisanroque@hot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wmf"/><Relationship Id="rId4" Type="http://schemas.openxmlformats.org/officeDocument/2006/relationships/hyperlink" Target="http://www.eoisanroque.es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hyperlink" Target="http://images.google.com/imgres?imgurl=http://www.tucineencasa.com/images/idiomas.jpg&amp;imgrefurl=http://foro.univision.com/t5/Amarte-es-mi-Pecado/CUANTOS-CUALES-IDIOMAS-HABLAN/m-p/45072683&amp;usg=__qSd4E8mmojl3GAnI_n3IpUGThV8=&amp;h=442&amp;w=479&amp;sz=26&amp;hl=es&amp;start=10&amp;zoom=1&amp;tbnid=nVrPPoPgBDnUvM:&amp;tbnh=119&amp;tbnw=129&amp;prev=/images?q=hablo+idiomas&amp;hl=es&amp;sa=G&amp;gbv=2&amp;tbs=isch:1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oisanroque.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jpeg"/><Relationship Id="rId2" Type="http://schemas.openxmlformats.org/officeDocument/2006/relationships/hyperlink" Target="http://www.google.es/imgres?imgurl=http://www.auplaisirdeslangues.fr/images/HACHalterego1.jpg&amp;imgrefurl=http://www.auplaisirdeslangues.fr/cours-complets-alter-ego-c-3_64_202_3878_4014.html?language=es&amp;usg=__rxzqGy0zohZMP8nlaY3_hKb5j1s=&amp;h=339&amp;w=250&amp;sz=35&amp;hl=es&amp;start=0&amp;zoom=1&amp;tbnid=RfAKvwn3NvJxSM:&amp;tbnh=156&amp;tbnw=136&amp;prev=/images?q=ALTER+EGP,+LIVRE+DE+L'ELEVE&amp;um=1&amp;hl=es&amp;sa=G&amp;rlz=1T4HPNN_esES365ES365&amp;biw=1259&amp;bih=475&amp;tbs=isch:1&amp;um=1&amp;itbs=1&amp;iact=hc&amp;vpx=138&amp;vpy=102&amp;dur=124&amp;hovh=262&amp;hovw=193&amp;tx=89&amp;ty=146&amp;ei=VhGKTLCrG9W7jAehjfGRBg&amp;oei=VhGKTLCrG9W7jAehjfGRBg&amp;esq=1&amp;page=1&amp;ndsp=16&amp;ved=1t:429,r:0,s: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ificio diego sali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268760"/>
            <a:ext cx="252028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5232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 smtClean="0">
                <a:solidFill>
                  <a:srgbClr val="00B0F0"/>
                </a:solidFill>
                <a:latin typeface="Calibri" pitchFamily="34" charset="0"/>
              </a:rPr>
              <a:t>      La EOI de San Roque te da la bienvenida</a:t>
            </a:r>
            <a:endParaRPr lang="es-ES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4339" name="Picture 5" descr="C:\Users\jerry\AppData\Local\Microsoft\Windows\Temporary Internet Files\Low\Content.IE5\S94REMSL\eoi-logoF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852936"/>
            <a:ext cx="2880370" cy="281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14348" y="5715016"/>
            <a:ext cx="4897437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rgbClr val="00B0F0"/>
                </a:solidFill>
                <a:latin typeface="Comic Sans MS" pitchFamily="66" charset="0"/>
              </a:rPr>
              <a:t>          24 </a:t>
            </a:r>
            <a:r>
              <a:rPr lang="es-ES" sz="2800" b="1" dirty="0">
                <a:solidFill>
                  <a:srgbClr val="00B0F0"/>
                </a:solidFill>
                <a:latin typeface="Comic Sans MS" pitchFamily="66" charset="0"/>
              </a:rPr>
              <a:t>años en el </a:t>
            </a:r>
            <a:endParaRPr lang="es-ES" sz="28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s-ES" sz="2800" b="1" dirty="0" smtClean="0">
                <a:solidFill>
                  <a:srgbClr val="00B0F0"/>
                </a:solidFill>
                <a:latin typeface="Comic Sans MS" pitchFamily="66" charset="0"/>
              </a:rPr>
              <a:t>        Campo </a:t>
            </a:r>
            <a:r>
              <a:rPr lang="es-ES" sz="2800" b="1" dirty="0">
                <a:solidFill>
                  <a:srgbClr val="00B0F0"/>
                </a:solidFill>
                <a:latin typeface="Comic Sans MS" pitchFamily="66" charset="0"/>
              </a:rPr>
              <a:t>de Gibraltar</a:t>
            </a:r>
          </a:p>
        </p:txBody>
      </p:sp>
      <p:pic>
        <p:nvPicPr>
          <p:cNvPr id="7" name="Picture 4" descr="http://t3.gstatic.com/images?q=tbn:ANd9GcTKtQzYSJhM7DPJsAJI7-4CCUgbgV7_-6VX-dNgq_0eUYv1ux0&amp;t=1&amp;usg=__OkOczzjscZ6YbY7pvoenaBuZP_0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643446"/>
            <a:ext cx="2735262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gizmodo.fr/wp-content/uploads/2009/10/twitter-fran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96740"/>
            <a:ext cx="3096344" cy="15219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720840"/>
            <a:ext cx="6912768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 6- </a:t>
            </a:r>
            <a:r>
              <a:rPr lang="es-ES" b="1" u="sng" dirty="0" smtClean="0">
                <a:latin typeface="Arial" pitchFamily="34" charset="0"/>
                <a:cs typeface="Arial" pitchFamily="34" charset="0"/>
              </a:rPr>
              <a:t>Aprende a aprender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lnSpc>
                <a:spcPct val="80000"/>
              </a:lnSpc>
            </a:pP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a) determina lo que necesitas aprender,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b) fija tus propios objetivos,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c) marca un ritmo de trabajo,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d) revisa tu progreso comprobando lo que sabes y lo que pretendes aprender,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e) busca ocasiones para utilizar la lengua,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f) no temas cometer errores 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g) busca estrategias de aprendizaje y …</a:t>
            </a: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aunque te bloquees, no te angusties</a:t>
            </a:r>
          </a:p>
          <a:p>
            <a:pPr>
              <a:lnSpc>
                <a:spcPct val="80000"/>
              </a:lnSpc>
            </a:pP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7- Procura no faltar a clase y practicar fuera del aula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6696744" cy="274042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Actividades Extraescolares</a:t>
            </a:r>
            <a:endParaRPr lang="es-ES" sz="2800" b="1" dirty="0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20688"/>
            <a:ext cx="9433048" cy="5627712"/>
          </a:xfrm>
        </p:spPr>
        <p:txBody>
          <a:bodyPr>
            <a:normAutofit lnSpcReduction="10000"/>
          </a:bodyPr>
          <a:lstStyle/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22 al 25 Octubre 2012: Celebración Bicentenario La Pepa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26 al 29 Noviembre 2013: Celebración por </a:t>
            </a:r>
            <a:r>
              <a:rPr lang="es-ES" sz="2800" dirty="0" err="1" smtClean="0">
                <a:latin typeface="Aparajita" pitchFamily="34" charset="0"/>
                <a:cs typeface="Aparajita" pitchFamily="34" charset="0"/>
              </a:rPr>
              <a:t>dptos</a:t>
            </a: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:</a:t>
            </a:r>
          </a:p>
          <a:p>
            <a:pPr lvl="0">
              <a:buFont typeface="Wingdings" pitchFamily="2" charset="2"/>
              <a:buChar char="§"/>
            </a:pP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Bicentenario Nacimiento Dickens (</a:t>
            </a:r>
            <a:r>
              <a:rPr lang="es-ES" sz="2800" dirty="0" err="1" smtClean="0">
                <a:latin typeface="Aparajita" pitchFamily="34" charset="0"/>
                <a:cs typeface="Aparajita" pitchFamily="34" charset="0"/>
              </a:rPr>
              <a:t>Dpto</a:t>
            </a: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 Inglés)</a:t>
            </a:r>
          </a:p>
          <a:p>
            <a:pPr lvl="0">
              <a:buFont typeface="Wingdings" pitchFamily="2" charset="2"/>
              <a:buChar char="§"/>
            </a:pP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Herman Hesse 50 Aniversario Muerte (Dpto. Alemán)</a:t>
            </a:r>
          </a:p>
          <a:p>
            <a:pPr lvl="0">
              <a:buFont typeface="Wingdings" pitchFamily="2" charset="2"/>
              <a:buChar char="§"/>
            </a:pP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Jean-Jacques Rousseau 300 Aniversario Nacimiento (</a:t>
            </a:r>
            <a:r>
              <a:rPr lang="es-ES" sz="2800" dirty="0" err="1" smtClean="0">
                <a:latin typeface="Aparajita" pitchFamily="34" charset="0"/>
                <a:cs typeface="Aparajita" pitchFamily="34" charset="0"/>
              </a:rPr>
              <a:t>Dpto</a:t>
            </a: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 Francés)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20 Diciembre 2012 Fiesta Navidad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28 Enero al 7 de Febrero 2013:  Concurso “Dime que me quieres”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18 Febrero al 14 Marzo 2013: Concurso “Que te Pillen Leyendo”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21 Marzo 2013 Fiesta de la Primavera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25 Abril 2013 Jornada de Teatro</a:t>
            </a:r>
          </a:p>
          <a:p>
            <a:pPr lvl="0"/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Viajes </a:t>
            </a:r>
            <a:r>
              <a:rPr lang="es-ES" sz="2800" dirty="0" err="1" smtClean="0">
                <a:latin typeface="Aparajita" pitchFamily="34" charset="0"/>
                <a:cs typeface="Aparajita" pitchFamily="34" charset="0"/>
              </a:rPr>
              <a:t>Dptos</a:t>
            </a:r>
            <a:r>
              <a:rPr lang="es-ES" sz="2800" dirty="0" smtClean="0">
                <a:latin typeface="Aparajita" pitchFamily="34" charset="0"/>
                <a:cs typeface="Aparajita" pitchFamily="34" charset="0"/>
              </a:rPr>
              <a:t>.</a:t>
            </a:r>
          </a:p>
          <a:p>
            <a:endParaRPr lang="es-ES" sz="2800" dirty="0"/>
          </a:p>
        </p:txBody>
      </p:sp>
      <p:pic>
        <p:nvPicPr>
          <p:cNvPr id="7" name="Picture 2" descr="C:\Users\07\Pictures\Dickens 200 Aniversa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5887">
            <a:off x="5975779" y="5404016"/>
            <a:ext cx="2267596" cy="995421"/>
          </a:xfrm>
          <a:prstGeom prst="rect">
            <a:avLst/>
          </a:prstGeom>
          <a:noFill/>
        </p:spPr>
      </p:pic>
      <p:pic>
        <p:nvPicPr>
          <p:cNvPr id="10" name="Picture 4" descr="C:\Users\07\Pictures\LaPepa2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54402">
            <a:off x="7548253" y="1251960"/>
            <a:ext cx="1149710" cy="92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600" b="1" dirty="0" smtClean="0">
                <a:solidFill>
                  <a:srgbClr val="FF0000"/>
                </a:solidFill>
              </a:rPr>
              <a:t>¿qué más debes saber?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401080" cy="426879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Fotocopias: 7 € incluido servicio SMS 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Becas: descargar impreso e informarse en </a:t>
            </a:r>
            <a:r>
              <a:rPr lang="es-ES" sz="2400" dirty="0" smtClean="0">
                <a:solidFill>
                  <a:srgbClr val="7F7F7F"/>
                </a:solidFill>
                <a:hlinkClick r:id="rId2"/>
              </a:rPr>
              <a:t>www.mec.es</a:t>
            </a:r>
            <a:endParaRPr lang="es-ES" sz="24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err="1" smtClean="0">
                <a:solidFill>
                  <a:srgbClr val="7F7F7F"/>
                </a:solidFill>
              </a:rPr>
              <a:t>Delegad@</a:t>
            </a:r>
            <a:r>
              <a:rPr lang="es-ES" sz="2400" dirty="0" smtClean="0">
                <a:solidFill>
                  <a:srgbClr val="7F7F7F"/>
                </a:solidFill>
              </a:rPr>
              <a:t>: elección 3 al 6 de octubre (datos de compañeros)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Página web </a:t>
            </a:r>
            <a:r>
              <a:rPr lang="es-ES" sz="2000" dirty="0" smtClean="0">
                <a:solidFill>
                  <a:schemeClr val="accent1"/>
                </a:solidFill>
                <a:hlinkClick r:id="rId3"/>
              </a:rPr>
              <a:t>www.eoisanroque.es</a:t>
            </a:r>
            <a:r>
              <a:rPr lang="es-ES" sz="2000" dirty="0" smtClean="0">
                <a:solidFill>
                  <a:schemeClr val="accent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Correo electrónico: </a:t>
            </a:r>
            <a:r>
              <a:rPr lang="es-ES" sz="2000" dirty="0" smtClean="0">
                <a:solidFill>
                  <a:srgbClr val="7F7F7F"/>
                </a:solidFill>
                <a:hlinkClick r:id="rId4"/>
              </a:rPr>
              <a:t>11700081.edu@juntadeandalucia.es</a:t>
            </a:r>
            <a:endParaRPr lang="es-ES" sz="2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Wiki: información del profesor y sus clases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Biblioteca: proyecto y próxima apertura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>
                <a:solidFill>
                  <a:srgbClr val="7F7F7F"/>
                </a:solidFill>
              </a:rPr>
              <a:t>Novedad de este curso: enseñanza </a:t>
            </a:r>
            <a:r>
              <a:rPr lang="es-ES" sz="2400" smtClean="0">
                <a:solidFill>
                  <a:srgbClr val="7F7F7F"/>
                </a:solidFill>
              </a:rPr>
              <a:t>semipresencial</a:t>
            </a:r>
            <a:r>
              <a:rPr lang="es-ES" sz="2400" dirty="0" smtClean="0">
                <a:solidFill>
                  <a:srgbClr val="7F7F7F"/>
                </a:solidFill>
              </a:rPr>
              <a:t> (alemán)</a:t>
            </a:r>
          </a:p>
        </p:txBody>
      </p:sp>
      <p:pic>
        <p:nvPicPr>
          <p:cNvPr id="29699" name="Picture 5" descr="MC900233874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941168"/>
            <a:ext cx="182403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Asociación de Alumnos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endParaRPr lang="es-ES" sz="4000" b="1" dirty="0" smtClean="0"/>
          </a:p>
        </p:txBody>
      </p:sp>
      <p:sp>
        <p:nvSpPr>
          <p:cNvPr id="30722" name="Rectangle 3"/>
          <p:cNvSpPr>
            <a:spLocks noGrp="1"/>
          </p:cNvSpPr>
          <p:nvPr>
            <p:ph idx="1"/>
          </p:nvPr>
        </p:nvSpPr>
        <p:spPr>
          <a:xfrm>
            <a:off x="0" y="1340768"/>
            <a:ext cx="9036495" cy="551723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s-ES" sz="5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6200" dirty="0" smtClean="0">
                <a:solidFill>
                  <a:srgbClr val="7F7F7F"/>
                </a:solidFill>
              </a:rPr>
              <a:t>Contacto: </a:t>
            </a:r>
            <a:r>
              <a:rPr lang="es-ES" sz="6200" dirty="0" smtClean="0">
                <a:solidFill>
                  <a:srgbClr val="7F7F7F"/>
                </a:solidFill>
                <a:hlinkClick r:id="rId2"/>
              </a:rPr>
              <a:t>aaeoisanroque@hotmail.com</a:t>
            </a: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6200" dirty="0" err="1" smtClean="0">
                <a:solidFill>
                  <a:srgbClr val="7F7F7F"/>
                </a:solidFill>
              </a:rPr>
              <a:t>Facebook</a:t>
            </a:r>
            <a:r>
              <a:rPr lang="es-ES" sz="6200" dirty="0" smtClean="0">
                <a:solidFill>
                  <a:srgbClr val="7F7F7F"/>
                </a:solidFill>
              </a:rPr>
              <a:t>: </a:t>
            </a:r>
            <a:r>
              <a:rPr lang="es-ES" sz="6200" dirty="0" smtClean="0">
                <a:hlinkClick r:id="rId3" action="ppaction://hlinkfile"/>
              </a:rPr>
              <a:t>Escuela Oficial de Idiomas de San Roque | </a:t>
            </a:r>
            <a:r>
              <a:rPr lang="es-ES" sz="6200" dirty="0" err="1" smtClean="0">
                <a:hlinkClick r:id="rId3" action="ppaction://hlinkfile"/>
              </a:rPr>
              <a:t>Facebook</a:t>
            </a: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6200" dirty="0" smtClean="0">
                <a:solidFill>
                  <a:srgbClr val="7F7F7F"/>
                </a:solidFill>
              </a:rPr>
              <a:t>Propuesta de diversas actividades</a:t>
            </a:r>
          </a:p>
          <a:p>
            <a:pPr>
              <a:lnSpc>
                <a:spcPct val="90000"/>
              </a:lnSpc>
            </a:pPr>
            <a:r>
              <a:rPr lang="es-ES" sz="6200" dirty="0" smtClean="0">
                <a:solidFill>
                  <a:srgbClr val="7F7F7F"/>
                </a:solidFill>
              </a:rPr>
              <a:t>Cuota Socio: 5 €</a:t>
            </a:r>
          </a:p>
          <a:p>
            <a:pPr>
              <a:lnSpc>
                <a:spcPct val="90000"/>
              </a:lnSpc>
            </a:pPr>
            <a:endParaRPr lang="es-ES" sz="6200" b="1" dirty="0" smtClean="0">
              <a:solidFill>
                <a:srgbClr val="7F7F7F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6200" b="1" dirty="0" smtClean="0">
                <a:solidFill>
                  <a:srgbClr val="00B0F0"/>
                </a:solidFill>
              </a:rPr>
              <a:t>Taller de Italiano y Árabe</a:t>
            </a:r>
          </a:p>
          <a:p>
            <a:pPr>
              <a:lnSpc>
                <a:spcPct val="90000"/>
              </a:lnSpc>
            </a:pPr>
            <a:r>
              <a:rPr lang="es-ES" sz="6200" b="1" dirty="0" smtClean="0"/>
              <a:t>Abierto plazo matrícula </a:t>
            </a:r>
          </a:p>
          <a:p>
            <a:r>
              <a:rPr lang="es-ES" sz="6200" dirty="0" smtClean="0"/>
              <a:t>Periodo de matrícula del 1 al 30 de septiembre de 2011</a:t>
            </a:r>
          </a:p>
          <a:p>
            <a:r>
              <a:rPr lang="es-ES" sz="6200" dirty="0" smtClean="0"/>
              <a:t>A partir del 1 de octubre hasta completar vacantes.</a:t>
            </a:r>
          </a:p>
          <a:p>
            <a:r>
              <a:rPr lang="es-ES" sz="6200" dirty="0" smtClean="0"/>
              <a:t>Matrícula curso completo del 1 de octubre al 31 de mayo</a:t>
            </a:r>
          </a:p>
          <a:p>
            <a:endParaRPr lang="es-ES" sz="6200" dirty="0" smtClean="0"/>
          </a:p>
          <a:p>
            <a:r>
              <a:rPr lang="es-ES" sz="6200" dirty="0" smtClean="0"/>
              <a:t>Infórmate en:</a:t>
            </a:r>
          </a:p>
          <a:p>
            <a:r>
              <a:rPr lang="es-ES" sz="6200" u="sng" dirty="0" smtClean="0">
                <a:hlinkClick r:id="rId4"/>
              </a:rPr>
              <a:t>www.eoisanroque.es</a:t>
            </a:r>
            <a:endParaRPr lang="es-ES" sz="6200" dirty="0" smtClean="0"/>
          </a:p>
          <a:p>
            <a:r>
              <a:rPr lang="es-ES" sz="6200" u="sng" dirty="0" smtClean="0">
                <a:hlinkClick r:id="rId2"/>
              </a:rPr>
              <a:t>aaeoisanroque@hotmail.com</a:t>
            </a:r>
            <a:endParaRPr lang="es-ES" sz="6200" dirty="0" smtClean="0"/>
          </a:p>
          <a:p>
            <a:pPr>
              <a:buNone/>
            </a:pPr>
            <a:endParaRPr lang="es-ES" sz="6200" dirty="0" smtClean="0"/>
          </a:p>
          <a:p>
            <a:endParaRPr lang="es-ES" sz="6200" dirty="0" smtClean="0"/>
          </a:p>
          <a:p>
            <a:r>
              <a:rPr lang="es-ES" sz="6200" dirty="0" smtClean="0"/>
              <a:t>Taller destrezas: </a:t>
            </a:r>
            <a:r>
              <a:rPr lang="es-ES" sz="6200" dirty="0" err="1" smtClean="0"/>
              <a:t>Writing</a:t>
            </a:r>
            <a:r>
              <a:rPr lang="es-ES" sz="6200" dirty="0" smtClean="0"/>
              <a:t>/</a:t>
            </a:r>
            <a:r>
              <a:rPr lang="es-ES" sz="6200" dirty="0" err="1" smtClean="0"/>
              <a:t>Speaking</a:t>
            </a:r>
            <a:r>
              <a:rPr lang="es-ES" sz="6200" dirty="0" smtClean="0"/>
              <a:t> (Inglés) </a:t>
            </a:r>
          </a:p>
          <a:p>
            <a:r>
              <a:rPr lang="es-ES" sz="6200" dirty="0" smtClean="0"/>
              <a:t>Taller destrezas: Producción oral y escrita (francés)</a:t>
            </a:r>
          </a:p>
          <a:p>
            <a:pPr>
              <a:buNone/>
            </a:pPr>
            <a:r>
              <a:rPr lang="es-ES" sz="6200" dirty="0"/>
              <a:t> </a:t>
            </a:r>
            <a:r>
              <a:rPr lang="es-ES" sz="6200" dirty="0" smtClean="0"/>
              <a:t>                  Interesados contacto email </a:t>
            </a:r>
          </a:p>
          <a:p>
            <a:endParaRPr lang="es-ES" sz="6200" dirty="0" smtClean="0"/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62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6200" b="1" dirty="0" smtClean="0"/>
          </a:p>
        </p:txBody>
      </p:sp>
      <p:pic>
        <p:nvPicPr>
          <p:cNvPr id="30723" name="Picture 7" descr="MC900297567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789040"/>
            <a:ext cx="266382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profile.ak.fbcdn.net/hprofile-ak-snc4/203568_116422661776732_2466474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124744"/>
            <a:ext cx="1714500" cy="23431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ESCUELA OFICIAL DE IDIOMAS DE SAN ROQUE</a:t>
            </a:r>
            <a:br>
              <a:rPr lang="es-ES" sz="3200" b="1" dirty="0" smtClean="0"/>
            </a:br>
            <a:r>
              <a:rPr lang="es-ES" sz="3200" b="1" dirty="0" smtClean="0">
                <a:solidFill>
                  <a:srgbClr val="FF0000"/>
                </a:solidFill>
              </a:rPr>
              <a:t>calendario del alumnado</a:t>
            </a:r>
            <a:br>
              <a:rPr lang="es-ES" sz="3200" b="1" dirty="0" smtClean="0">
                <a:solidFill>
                  <a:srgbClr val="FF0000"/>
                </a:solidFill>
              </a:rPr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ES" sz="3200" dirty="0" smtClean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611188" y="1268761"/>
            <a:ext cx="8104216" cy="489709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s-ES" sz="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Cambios de horario: del 17 al 28 de septiembre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Carné de estudiante: 15 octubre-15 noviembre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Plazo extraordinario de matrícula: hasta 30 octubre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Simultaneidad de matrícula: hasta 15 de febrero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Anulación de matrícula: hasta el 30 abril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Matrícula libre: 15-30 abril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Preinscripción: 1-20 mayo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Solicitud de título: 1 al 15 de octubre y del 1 al 15 de febrero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i="1" dirty="0" smtClean="0"/>
              <a:t>Matrícula oficial: 1-10 julio y 1-8 septiembre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i="1" dirty="0" smtClean="0"/>
          </a:p>
        </p:txBody>
      </p:sp>
      <p:pic>
        <p:nvPicPr>
          <p:cNvPr id="34819" name="Picture 51" descr="MC90035192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653136"/>
            <a:ext cx="181292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Calendario Escolar Provincia Cádiz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s-ES" b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s-ES" i="1" dirty="0" smtClean="0">
                <a:latin typeface="Aparajita" pitchFamily="34" charset="0"/>
                <a:cs typeface="Aparajita" pitchFamily="34" charset="0"/>
              </a:rPr>
              <a:t>Festivos: 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12 de octubre de 2012: Fiesta Nacional de España.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1 de noviembre de 2012: Fiesta de todos los Santos.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6 de diciembre de 2012: Día de la Constitución.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22 de diciembre- 7 de enero de 2013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28 de Febrero de 2013: Día de Andalucía.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1 marzo de 2013 "Día de la Educación”</a:t>
            </a: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23 al 31 de Marzo </a:t>
            </a:r>
            <a:r>
              <a:rPr lang="es-ES" i="1" dirty="0" smtClean="0">
                <a:latin typeface="Aparajita" pitchFamily="34" charset="0"/>
                <a:cs typeface="Aparajita" pitchFamily="34" charset="0"/>
              </a:rPr>
              <a:t>(Semana Santa)</a:t>
            </a:r>
            <a:endParaRPr lang="es-ES" dirty="0" smtClean="0">
              <a:latin typeface="Aparajita" pitchFamily="34" charset="0"/>
              <a:cs typeface="Aparajita" pitchFamily="34" charset="0"/>
            </a:endParaRPr>
          </a:p>
          <a:p>
            <a:r>
              <a:rPr lang="es-ES" dirty="0" smtClean="0">
                <a:latin typeface="Aparajita" pitchFamily="34" charset="0"/>
                <a:cs typeface="Aparajita" pitchFamily="34" charset="0"/>
              </a:rPr>
              <a:t>1 de mayo de 2013: Día del Trabajo.</a:t>
            </a:r>
          </a:p>
          <a:p>
            <a:r>
              <a:rPr lang="es-ES" i="1" dirty="0" smtClean="0">
                <a:latin typeface="Aparajita" pitchFamily="34" charset="0"/>
                <a:cs typeface="Aparajita" pitchFamily="34" charset="0"/>
              </a:rPr>
              <a:t>21 mayo (fiesta local)/</a:t>
            </a:r>
            <a:r>
              <a:rPr lang="es-ES" i="1" u="sng" dirty="0" smtClean="0">
                <a:latin typeface="Aparajita" pitchFamily="34" charset="0"/>
                <a:cs typeface="Aparajita" pitchFamily="34" charset="0"/>
              </a:rPr>
              <a:t>27 febrero/20 mayo </a:t>
            </a:r>
            <a:r>
              <a:rPr lang="es-ES" sz="2400" i="1" u="sng" dirty="0" smtClean="0">
                <a:latin typeface="Aparajita" pitchFamily="34" charset="0"/>
                <a:cs typeface="Aparajita" pitchFamily="34" charset="0"/>
              </a:rPr>
              <a:t>Consejo Escolar Municipal Propuesta</a:t>
            </a:r>
            <a:endParaRPr lang="es-ES" dirty="0"/>
          </a:p>
        </p:txBody>
      </p:sp>
      <p:pic>
        <p:nvPicPr>
          <p:cNvPr id="4" name="Picture 10" descr="C:\Users\07\AppData\Local\Microsoft\Windows\Temporary Internet Files\Content.IE5\VKNGSQUC\MP9004422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340768"/>
            <a:ext cx="1080120" cy="1426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4 Imagen" descr="CUIDEMOS LA ESCUEL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214818"/>
            <a:ext cx="3143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ESCUELA OFICIAL DE IDIOMAS DE SAN ROQUE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un espacio de respeto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compañerismo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puntualidad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móviles apagados</a:t>
            </a:r>
          </a:p>
          <a:p>
            <a:pPr>
              <a:defRPr/>
            </a:pPr>
            <a:r>
              <a:rPr lang="es-ES" sz="2800" dirty="0" smtClean="0">
                <a:solidFill>
                  <a:schemeClr val="bg1">
                    <a:lumMod val="50000"/>
                  </a:schemeClr>
                </a:solidFill>
              </a:rPr>
              <a:t>… y a disfrutar aprendiendo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</p:txBody>
      </p:sp>
      <p:pic>
        <p:nvPicPr>
          <p:cNvPr id="35844" name="3 Imagen" descr="MOVIL APAGAD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28586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6" descr="Aprendiendo%20idiom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357694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3.gstatic.com/images?q=tbn:ANd9GcQhRS7rRX3P3TuOVbpfGLjkryDE_xNUgZST-T7zcxoIK4VwO0AO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500174"/>
            <a:ext cx="2266950" cy="2019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8748464" cy="108012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200" b="1" dirty="0" smtClean="0"/>
              <a:t>ESCUELA OFICIAL DE IDIOMAS DE SAN ROQUE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INGLÉS 665 + CAL 99= 764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FRANCÉS 131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ALEMÁN 80	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ESPAÑOL PARA EXTRANJEROS 55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-THAT´S ENGLISH 400 vacantes- Abierto Plazo preinscripción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SEMIPRESENCIAL INGLÉS - 122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- SEMIPRESENCIAL ALEMÁN)- 63</a:t>
            </a:r>
            <a:b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s-ES" sz="2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179512" y="3933056"/>
            <a:ext cx="9178834" cy="2193107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s-ES" sz="2400" i="1" u="sng" dirty="0" smtClean="0">
                <a:solidFill>
                  <a:srgbClr val="FF0000"/>
                </a:solidFill>
              </a:rPr>
              <a:t>NIVELES, CURSOS Y CERTIFICADOS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Básico: 2 cursos - certificado Nivel Básico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Intermedio: 1 curso - certificado Nivel Intermedio</a:t>
            </a:r>
          </a:p>
          <a:p>
            <a:pPr eaLnBrk="1" hangingPunct="1">
              <a:buFontTx/>
              <a:buChar char="-"/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 Avanzado: 2 cursos - certificado  Nivel Avanzado</a:t>
            </a:r>
          </a:p>
          <a:p>
            <a:pPr eaLnBrk="1" hangingPunct="1"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Los alumnos oficiales de NI y 2º NA tendrán pruebas  unificadas de certificación (PUC)</a:t>
            </a:r>
          </a:p>
          <a:p>
            <a:pPr eaLnBrk="1" hangingPunct="1">
              <a:defRPr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Los alumnos de 1º y 2º NB y 1º NA Evaluación Continua</a:t>
            </a:r>
          </a:p>
        </p:txBody>
      </p:sp>
      <p:pic>
        <p:nvPicPr>
          <p:cNvPr id="15363" name="Picture 7" descr="idioma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940587" cy="86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C:\Documents and Settings\PC1\Configuración local\Archivos temporales de Internet\Content.IE5\WLU14DKB\MCj041549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124744"/>
            <a:ext cx="1030929" cy="958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Documents and Settings\PC1\Configuración local\Archivos temporales de Internet\Content.IE5\BYWNF58P\MCBD19969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188" y="3286124"/>
            <a:ext cx="19288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thats_engli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2360" y="1412776"/>
            <a:ext cx="1140389" cy="54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t0.gstatic.com/images?q=tbn:ANd9GcRG4yyGJJ1Yh6AOjAWqQkLxsVm4deCMSnpajD2DqY-Soctc_6e_M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3212976"/>
            <a:ext cx="1193356" cy="5370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"/>
          <p:cNvSpPr/>
          <p:nvPr/>
        </p:nvSpPr>
        <p:spPr>
          <a:xfrm flipV="1">
            <a:off x="251520" y="5589240"/>
            <a:ext cx="7128792" cy="476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7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0000"/>
                </a:solidFill>
              </a:rPr>
              <a:t>Exámenes y evaluaciones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64807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NI y 2º NA: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Evaluación de diciembre: boletín de notas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Examen preparatorio de febrero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Examen final de junio PUC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endParaRPr lang="es-ES" sz="8000" b="1" dirty="0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s-ES" sz="8000" b="1" dirty="0" smtClean="0">
                <a:solidFill>
                  <a:srgbClr val="00B050"/>
                </a:solidFill>
              </a:rPr>
              <a:t>Alumnos 1º y 2º NB y 1º NA: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Evaluación continua a lo largo del curso con pruebas diversas para calificación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Evaluación de diciembre: boletín de notas que califique los conocimientos del alumno a través de los ejercicios de clase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Calificación de su rendimiento en febrero y junio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8000" dirty="0" smtClean="0">
                <a:solidFill>
                  <a:srgbClr val="7F7F7F"/>
                </a:solidFill>
              </a:rPr>
              <a:t>Convocatoria extraordinaria de septiembre</a:t>
            </a:r>
          </a:p>
          <a:p>
            <a:pPr>
              <a:lnSpc>
                <a:spcPct val="90000"/>
              </a:lnSpc>
              <a:buNone/>
            </a:pPr>
            <a:endParaRPr lang="es-ES" sz="8000" dirty="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8000" dirty="0" smtClean="0"/>
              <a:t>Asistencia/faltas: superar 30% de faltas supone pérdida  evaluación continua y permanecer escolarizado: faltas de menores justificadas por padres/tutores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96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s-ES" sz="9600" dirty="0"/>
              <a:t> </a:t>
            </a:r>
            <a:r>
              <a:rPr lang="es-ES" sz="9600" dirty="0" smtClean="0"/>
              <a:t>         Fechas de exámenes no sujetas a cambio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s-ES" sz="9600" dirty="0" smtClean="0"/>
          </a:p>
        </p:txBody>
      </p:sp>
      <p:pic>
        <p:nvPicPr>
          <p:cNvPr id="16388" name="Picture 12" descr="C:\Documents and Settings\PC1\Configuración local\Archivos temporales de Internet\Content.IE5\25QLEPWJ\MCj039812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76672"/>
            <a:ext cx="16779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4" descr="C:\Documents and Settings\PC1\Configuración local\Archivos temporales de Internet\Content.IE5\2PSJWHG7\MCj034335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517232"/>
            <a:ext cx="1196487" cy="115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PC1\Configuración local\Archivos temporales de Internet\Content.IE5\BYWNF58P\MCj023178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836712"/>
            <a:ext cx="1765430" cy="129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188" cy="1143000"/>
          </a:xfrm>
        </p:spPr>
        <p:txBody>
          <a:bodyPr/>
          <a:lstStyle/>
          <a:p>
            <a:pPr eaLnBrk="1" hangingPunct="1"/>
            <a:r>
              <a:rPr lang="es-ES" sz="4000" b="1" dirty="0" smtClean="0">
                <a:solidFill>
                  <a:srgbClr val="FF0000"/>
                </a:solidFill>
              </a:rPr>
              <a:t>Tipología de exámenes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u="sng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/>
              <a:t>4 destrezas: hablar, escribir, escuchar, leer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/>
              <a:t>Calificación por destreza: APTO / NO APTO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/>
              <a:t>APTO el examen: aprobando las 4 destrezas                      y superando el 50% de cada destreza PUC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/>
              <a:t>PUC  alumnos de NI y 2º NA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s-ES" sz="2800" dirty="0" smtClean="0"/>
              <a:t>Evaluación continua en NB y 1º 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CuadroTexto"/>
          <p:cNvSpPr txBox="1">
            <a:spLocks noChangeArrowheads="1"/>
          </p:cNvSpPr>
          <p:nvPr/>
        </p:nvSpPr>
        <p:spPr bwMode="auto">
          <a:xfrm>
            <a:off x="571500" y="428625"/>
            <a:ext cx="799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>
                <a:latin typeface="Calibri" pitchFamily="34" charset="0"/>
              </a:rPr>
              <a:t>ESCUELA OFICIAL DE IDIOMAS DE SAN ROQUE</a:t>
            </a:r>
          </a:p>
        </p:txBody>
      </p:sp>
      <p:sp>
        <p:nvSpPr>
          <p:cNvPr id="18434" name="4 CuadroTexto"/>
          <p:cNvSpPr txBox="1">
            <a:spLocks noChangeArrowheads="1"/>
          </p:cNvSpPr>
          <p:nvPr/>
        </p:nvSpPr>
        <p:spPr bwMode="auto">
          <a:xfrm>
            <a:off x="683568" y="1857375"/>
            <a:ext cx="788893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SECRETARÍA:</a:t>
            </a: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- MAÑANAS L-V: 10.00-13.00 h</a:t>
            </a:r>
          </a:p>
          <a:p>
            <a:pPr>
              <a:defRPr/>
            </a:pPr>
            <a:r>
              <a:rPr lang="es-ES" sz="2400" dirty="0">
                <a:latin typeface="Calibri" pitchFamily="34" charset="0"/>
              </a:rPr>
              <a:t>	                 </a:t>
            </a:r>
            <a:r>
              <a:rPr lang="es-ES" sz="2400" dirty="0" smtClean="0">
                <a:latin typeface="Calibri" pitchFamily="34" charset="0"/>
              </a:rPr>
              <a:t>MIÉRCOLES: </a:t>
            </a:r>
            <a:r>
              <a:rPr lang="es-ES" sz="2400" dirty="0">
                <a:latin typeface="Calibri" pitchFamily="34" charset="0"/>
              </a:rPr>
              <a:t>17.00-19.00 h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DIRECCIÓN</a:t>
            </a:r>
            <a:r>
              <a:rPr lang="es-ES" sz="2400" dirty="0">
                <a:latin typeface="Calibri" pitchFamily="34" charset="0"/>
              </a:rPr>
              <a:t>: lunes 16.00 -18.00  y miércoles  12.00-13.00 </a:t>
            </a:r>
            <a:r>
              <a:rPr lang="es-ES" sz="2400" dirty="0" smtClean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JEFATURA DE ESTUDIOS: </a:t>
            </a:r>
          </a:p>
          <a:p>
            <a:pPr>
              <a:defRPr/>
            </a:pPr>
            <a:r>
              <a:rPr lang="es-ES" sz="2400" smtClean="0">
                <a:latin typeface="Calibri" pitchFamily="34" charset="0"/>
              </a:rPr>
              <a:t>lunes </a:t>
            </a:r>
            <a:r>
              <a:rPr lang="es-ES" sz="2400" smtClean="0">
                <a:latin typeface="Calibri" pitchFamily="34" charset="0"/>
              </a:rPr>
              <a:t>13</a:t>
            </a:r>
            <a:r>
              <a:rPr lang="es-ES" sz="2400" smtClean="0">
                <a:latin typeface="Calibri" pitchFamily="34" charset="0"/>
              </a:rPr>
              <a:t>-14.00 </a:t>
            </a:r>
            <a:r>
              <a:rPr lang="es-ES" sz="2400" dirty="0">
                <a:latin typeface="Calibri" pitchFamily="34" charset="0"/>
              </a:rPr>
              <a:t>h y </a:t>
            </a:r>
            <a:r>
              <a:rPr lang="es-ES" sz="2400" smtClean="0">
                <a:latin typeface="Calibri" pitchFamily="34" charset="0"/>
              </a:rPr>
              <a:t>martes </a:t>
            </a:r>
            <a:r>
              <a:rPr lang="es-ES" sz="2400" smtClean="0">
                <a:latin typeface="Calibri" pitchFamily="34" charset="0"/>
              </a:rPr>
              <a:t>16.30-17.30 </a:t>
            </a:r>
            <a:r>
              <a:rPr lang="es-ES" sz="2400" dirty="0">
                <a:latin typeface="Calibri" pitchFamily="34" charset="0"/>
              </a:rPr>
              <a:t>h</a:t>
            </a:r>
          </a:p>
          <a:p>
            <a:pPr>
              <a:defRPr/>
            </a:pPr>
            <a:endParaRPr lang="es-ES" sz="2400" b="1" dirty="0">
              <a:latin typeface="Calibri" pitchFamily="34" charset="0"/>
            </a:endParaRPr>
          </a:p>
          <a:p>
            <a:pPr>
              <a:defRPr/>
            </a:pPr>
            <a:r>
              <a:rPr lang="es-ES" sz="2400" b="1" dirty="0">
                <a:latin typeface="Calibri" pitchFamily="34" charset="0"/>
              </a:rPr>
              <a:t>CLASES: </a:t>
            </a:r>
            <a:r>
              <a:rPr lang="es-ES" sz="2400" dirty="0">
                <a:latin typeface="Calibri" pitchFamily="34" charset="0"/>
              </a:rPr>
              <a:t>turnos de mañana (inglés) </a:t>
            </a:r>
            <a:r>
              <a:rPr lang="es-ES" sz="2400" dirty="0" smtClean="0">
                <a:latin typeface="Calibri" pitchFamily="34" charset="0"/>
              </a:rPr>
              <a:t>9.30 a 14.00 h</a:t>
            </a:r>
            <a:endParaRPr lang="es-ES" sz="2400" dirty="0">
              <a:latin typeface="Calibri" pitchFamily="34" charset="0"/>
            </a:endParaRPr>
          </a:p>
          <a:p>
            <a:pPr>
              <a:defRPr/>
            </a:pPr>
            <a:r>
              <a:rPr lang="es-ES" sz="2400" dirty="0" smtClean="0">
                <a:latin typeface="Calibri" pitchFamily="34" charset="0"/>
              </a:rPr>
              <a:t>    </a:t>
            </a:r>
            <a:r>
              <a:rPr lang="es-ES" sz="2400" dirty="0">
                <a:latin typeface="Calibri" pitchFamily="34" charset="0"/>
              </a:rPr>
              <a:t>	</a:t>
            </a:r>
            <a:r>
              <a:rPr lang="es-ES" sz="2400" dirty="0" smtClean="0">
                <a:latin typeface="Calibri" pitchFamily="34" charset="0"/>
              </a:rPr>
              <a:t>  turnos de tarde 15.45 a 21.30 </a:t>
            </a:r>
            <a:r>
              <a:rPr lang="es-ES" sz="2400" dirty="0">
                <a:latin typeface="Calibri" pitchFamily="34" charset="0"/>
              </a:rPr>
              <a:t>h</a:t>
            </a:r>
          </a:p>
          <a:p>
            <a:pPr>
              <a:defRPr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	</a:t>
            </a:r>
          </a:p>
          <a:p>
            <a:pPr>
              <a:defRPr/>
            </a:pPr>
            <a:endParaRPr lang="es-ES" b="1" dirty="0">
              <a:latin typeface="Calibri" pitchFamily="34" charset="0"/>
            </a:endParaRP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	       </a:t>
            </a:r>
          </a:p>
          <a:p>
            <a:pPr>
              <a:defRPr/>
            </a:pP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19459" name="5 CuadroTexto"/>
          <p:cNvSpPr txBox="1">
            <a:spLocks noChangeArrowheads="1"/>
          </p:cNvSpPr>
          <p:nvPr/>
        </p:nvSpPr>
        <p:spPr bwMode="auto">
          <a:xfrm>
            <a:off x="642938" y="1285875"/>
            <a:ext cx="6715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alibri" pitchFamily="34" charset="0"/>
              </a:rPr>
              <a:t>Horarios de atención al alumnado  </a:t>
            </a:r>
            <a:endParaRPr lang="es-E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9460" name="Picture 2" descr="C:\Documents and Settings\PC1\Configuración local\Archivos temporales de Internet\Content.IE5\SNKFEN0Z\MCj04046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928803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arearh.com/fotos/trabajo_a_turn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05064"/>
            <a:ext cx="1143008" cy="1214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433388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b="1" dirty="0" smtClean="0">
                <a:solidFill>
                  <a:srgbClr val="FF0000"/>
                </a:solidFill>
              </a:rPr>
              <a:t>Información tablones</a:t>
            </a:r>
            <a:r>
              <a:rPr lang="es-ES" sz="4000" dirty="0" smtClean="0"/>
              <a:t/>
            </a:r>
            <a:br>
              <a:rPr lang="es-ES" sz="4000" dirty="0" smtClean="0"/>
            </a:br>
            <a:endParaRPr lang="es-ES" sz="4000" dirty="0" smtClean="0"/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683568" y="1268760"/>
            <a:ext cx="8003232" cy="4857403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None/>
            </a:pPr>
            <a:r>
              <a:rPr lang="es-ES" i="1" dirty="0" smtClean="0"/>
              <a:t>El Alumno debe informarse a través de </a:t>
            </a:r>
          </a:p>
          <a:p>
            <a:pPr>
              <a:buFont typeface="Arial" charset="0"/>
              <a:buNone/>
            </a:pPr>
            <a:r>
              <a:rPr lang="es-ES" i="1" dirty="0" smtClean="0"/>
              <a:t>los tablones oficiales de la Escuela</a:t>
            </a:r>
            <a:r>
              <a:rPr lang="es-ES" dirty="0" smtClean="0">
                <a:solidFill>
                  <a:srgbClr val="7F7F7F"/>
                </a:solidFill>
              </a:rPr>
              <a:t>: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Secretaría: plazos de matriculación, anulación de matrícula, solicitud de títulos, …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Departamentos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Actividades Culturales</a:t>
            </a:r>
          </a:p>
          <a:p>
            <a:r>
              <a:rPr lang="es-ES" dirty="0" err="1" smtClean="0">
                <a:solidFill>
                  <a:srgbClr val="7F7F7F"/>
                </a:solidFill>
              </a:rPr>
              <a:t>That’s</a:t>
            </a:r>
            <a:r>
              <a:rPr lang="es-ES" dirty="0" smtClean="0">
                <a:solidFill>
                  <a:srgbClr val="7F7F7F"/>
                </a:solidFill>
              </a:rPr>
              <a:t> </a:t>
            </a:r>
            <a:r>
              <a:rPr lang="es-ES" dirty="0" err="1" smtClean="0">
                <a:solidFill>
                  <a:srgbClr val="7F7F7F"/>
                </a:solidFill>
              </a:rPr>
              <a:t>English</a:t>
            </a:r>
            <a:endParaRPr lang="es-ES" dirty="0" smtClean="0">
              <a:solidFill>
                <a:srgbClr val="7F7F7F"/>
              </a:solidFill>
            </a:endParaRPr>
          </a:p>
          <a:p>
            <a:r>
              <a:rPr lang="es-ES" dirty="0" smtClean="0">
                <a:solidFill>
                  <a:srgbClr val="7F7F7F"/>
                </a:solidFill>
              </a:rPr>
              <a:t>Asociación de Alumnos</a:t>
            </a:r>
          </a:p>
          <a:p>
            <a:r>
              <a:rPr lang="es-ES" dirty="0" smtClean="0">
                <a:solidFill>
                  <a:srgbClr val="7F7F7F"/>
                </a:solidFill>
              </a:rPr>
              <a:t>Anuncios particulares y publicidad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…y de su página web: </a:t>
            </a:r>
            <a:r>
              <a:rPr lang="es-ES" dirty="0" smtClean="0">
                <a:solidFill>
                  <a:schemeClr val="accent1"/>
                </a:solidFill>
                <a:hlinkClick r:id="rId2"/>
              </a:rPr>
              <a:t>www.eoisanroque.es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20483" name="Picture 2" descr="http://t0.gstatic.com/images?q=tbn:ANd9GcTT7XpBM_EcBsT6j0v5pXvsqJXHyRaVd-7mOl8MN2SJTfBBo3o&amp;t=1&amp;usg=__ifT_k9Fh6H2iEe0RUy5epnp8Os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16632"/>
            <a:ext cx="1341623" cy="155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7772400" cy="1439863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Tutorías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2564904"/>
            <a:ext cx="8748464" cy="3528392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El alumnado: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Podrá disponer de tutorías para ser informado de su proceso de aprendizaje durante el curso.</a:t>
            </a:r>
          </a:p>
          <a:p>
            <a:pPr>
              <a:defRPr/>
            </a:pPr>
            <a:endParaRPr lang="es-ES" sz="4000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La tutoría podrá ser fijada por el </a:t>
            </a:r>
            <a:r>
              <a:rPr lang="es-ES" sz="4000" b="1" dirty="0" err="1" smtClean="0">
                <a:solidFill>
                  <a:schemeClr val="tx1"/>
                </a:solidFill>
              </a:rPr>
              <a:t>profesor@</a:t>
            </a:r>
            <a:r>
              <a:rPr lang="es-ES" sz="4000" b="1" dirty="0" smtClean="0">
                <a:solidFill>
                  <a:schemeClr val="tx1"/>
                </a:solidFill>
              </a:rPr>
              <a:t> o </a:t>
            </a:r>
          </a:p>
          <a:p>
            <a:pPr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previamente por el alumno.</a:t>
            </a:r>
          </a:p>
          <a:p>
            <a:pPr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La cita la confirmará tu </a:t>
            </a:r>
            <a:r>
              <a:rPr lang="es-ES" sz="4000" b="1" dirty="0" err="1" smtClean="0">
                <a:solidFill>
                  <a:schemeClr val="tx1"/>
                </a:solidFill>
              </a:rPr>
              <a:t>profesor@</a:t>
            </a:r>
            <a:r>
              <a:rPr lang="es-ES" sz="4000" b="1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1507" name="Picture 6" descr="MC9002792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1339833" cy="160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57626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rgbClr val="FF0000"/>
                </a:solidFill>
              </a:rPr>
              <a:t> Dpto. Francés</a:t>
            </a: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125538"/>
            <a:ext cx="6584950" cy="439102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s-ES" dirty="0" smtClean="0">
                <a:latin typeface="+mj-lt"/>
              </a:rPr>
              <a:t>Libros de texto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sz="2400" dirty="0" smtClean="0"/>
              <a:t> </a:t>
            </a: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0" y="247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lang="es-ES">
              <a:ea typeface="Calibri" pitchFamily="34" charset="0"/>
              <a:cs typeface="Arial" charset="0"/>
            </a:endParaRPr>
          </a:p>
        </p:txBody>
      </p:sp>
      <p:sp>
        <p:nvSpPr>
          <p:cNvPr id="24580" name="Rectangle 7">
            <a:hlinkClick r:id="rId2"/>
          </p:cNvPr>
          <p:cNvSpPr>
            <a:spLocks noChangeArrowheads="1"/>
          </p:cNvSpPr>
          <p:nvPr/>
        </p:nvSpPr>
        <p:spPr bwMode="auto">
          <a:xfrm>
            <a:off x="0" y="4422775"/>
            <a:ext cx="184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900">
              <a:cs typeface="Arial" charset="0"/>
            </a:endParaRPr>
          </a:p>
          <a:p>
            <a:pPr eaLnBrk="0" hangingPunct="0"/>
            <a:endParaRPr lang="es-ES">
              <a:cs typeface="Arial" charset="0"/>
            </a:endParaRPr>
          </a:p>
        </p:txBody>
      </p:sp>
      <p:pic>
        <p:nvPicPr>
          <p:cNvPr id="14338" name="Imagen 1" descr="portada alter ego A1+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000240"/>
            <a:ext cx="847726" cy="1071570"/>
          </a:xfrm>
          <a:prstGeom prst="rect">
            <a:avLst/>
          </a:prstGeom>
          <a:noFill/>
        </p:spPr>
      </p:pic>
      <p:pic>
        <p:nvPicPr>
          <p:cNvPr id="14337" name="Imagen 8" descr="cahier alter e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000240"/>
            <a:ext cx="1095375" cy="1095375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247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es-E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Imagen 4" descr="C:\Users\Biblioteca\Desktop\francés\portada agenda A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861048"/>
            <a:ext cx="1247774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Imagen 5" descr="C:\Users\Biblioteca\Desktop\francés\porada agenda B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357562"/>
            <a:ext cx="127635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Imagen 6" descr="C:\Users\Biblioteca\Desktop\francés\portada nouvel edit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5000636"/>
            <a:ext cx="128588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Título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008063"/>
          </a:xfrm>
        </p:spPr>
        <p:txBody>
          <a:bodyPr/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Cómo ser un buen alumno</a:t>
            </a:r>
          </a:p>
        </p:txBody>
      </p:sp>
      <p:sp>
        <p:nvSpPr>
          <p:cNvPr id="27650" name="2 Subtítulo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036496" cy="5760640"/>
          </a:xfrm>
        </p:spPr>
        <p:txBody>
          <a:bodyPr>
            <a:normAutofit fontScale="40000" lnSpcReduction="20000"/>
          </a:bodyPr>
          <a:lstStyle/>
          <a:p>
            <a:r>
              <a:rPr lang="es-ES" sz="4400" b="1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1.-Estudiar un idioma es un proceso</a:t>
            </a: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: de 4,5 horas de clase a la semana. </a:t>
            </a:r>
          </a:p>
          <a:p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Por esto debes </a:t>
            </a:r>
            <a:r>
              <a:rPr lang="es-ES" sz="4400" b="1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practicar cada día</a:t>
            </a:r>
          </a:p>
          <a:p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         Distribuye tu tiempo de estudio: 15 a 30 minutos a lo largo del día. Practica las diferentes destrezas: hablar, escuchar, escribir, leer.</a:t>
            </a:r>
          </a:p>
          <a:p>
            <a:endParaRPr lang="es-ES" sz="4400" b="1" dirty="0" smtClean="0">
              <a:solidFill>
                <a:schemeClr val="tx1"/>
              </a:solidFill>
            </a:endParaRPr>
          </a:p>
          <a:p>
            <a:r>
              <a:rPr lang="es-ES" sz="4400" b="1" dirty="0" smtClean="0">
                <a:solidFill>
                  <a:schemeClr val="tx1"/>
                </a:solidFill>
              </a:rPr>
              <a:t>2</a:t>
            </a: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.- Participa en clase: es la mejor oportunidad para hablar.</a:t>
            </a:r>
          </a:p>
          <a:p>
            <a:pPr>
              <a:lnSpc>
                <a:spcPct val="80000"/>
              </a:lnSpc>
            </a:pPr>
            <a:endParaRPr lang="es-ES" sz="4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3.- </a:t>
            </a:r>
            <a:r>
              <a:rPr lang="es-ES" sz="4400" b="1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Conoce a tus compañeros </a:t>
            </a: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y relaciónate con ellos : te sentirás  </a:t>
            </a:r>
          </a:p>
          <a:p>
            <a:pPr>
              <a:lnSpc>
                <a:spcPct val="80000"/>
              </a:lnSpc>
            </a:pP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entre amigos y perderás </a:t>
            </a:r>
          </a:p>
          <a:p>
            <a:pPr>
              <a:lnSpc>
                <a:spcPct val="80000"/>
              </a:lnSpc>
            </a:pP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el miedo a expresarte en otro idioma</a:t>
            </a:r>
          </a:p>
          <a:p>
            <a:pPr>
              <a:lnSpc>
                <a:spcPct val="80000"/>
              </a:lnSpc>
            </a:pP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4.- Mantén una </a:t>
            </a:r>
            <a:r>
              <a:rPr lang="es-ES" sz="4400" b="1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actitud positiva</a:t>
            </a:r>
          </a:p>
          <a:p>
            <a:pPr>
              <a:lnSpc>
                <a:spcPct val="80000"/>
              </a:lnSpc>
            </a:pPr>
            <a:endParaRPr lang="es-ES" sz="4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5.- </a:t>
            </a:r>
            <a:r>
              <a:rPr lang="es-ES" sz="4400" b="1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Pide ayuda </a:t>
            </a:r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si la necesitas a tu profesor y compañeros. Forma un grupo de estudios con tus compañeros</a:t>
            </a:r>
          </a:p>
          <a:p>
            <a:pPr>
              <a:lnSpc>
                <a:spcPct val="80000"/>
              </a:lnSpc>
            </a:pPr>
            <a:endParaRPr lang="es-ES" sz="4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4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s-ES" sz="4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es-ES" sz="4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7651" name="Picture 10" descr="MC9004154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4117" y="508759"/>
            <a:ext cx="1448363" cy="119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2179</TotalTime>
  <Words>1020</Words>
  <Application>Microsoft Office PowerPoint</Application>
  <PresentationFormat>Presentación en pantalla (4:3)</PresentationFormat>
  <Paragraphs>191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Diapositiva 1</vt:lpstr>
      <vt:lpstr>ESCUELA OFICIAL DE IDIOMAS DE SAN ROQUE  - INGLÉS 665 + CAL 99= 764  - FRANCÉS 131 - ALEMÁN 80  - ESPAÑOL PARA EXTRANJEROS 55 -THAT´S ENGLISH 400 vacantes- Abierto Plazo preinscripción - SEMIPRESENCIAL INGLÉS - 122 - SEMIPRESENCIAL ALEMÁN)- 63 </vt:lpstr>
      <vt:lpstr>Exámenes y evaluaciones </vt:lpstr>
      <vt:lpstr>Tipología de exámenes</vt:lpstr>
      <vt:lpstr>Diapositiva 5</vt:lpstr>
      <vt:lpstr> Información tablones </vt:lpstr>
      <vt:lpstr>Tutorías</vt:lpstr>
      <vt:lpstr>       Dpto. Francés</vt:lpstr>
      <vt:lpstr>Cómo ser un buen alumno</vt:lpstr>
      <vt:lpstr>Diapositiva 10</vt:lpstr>
      <vt:lpstr>Actividades Extraescolares</vt:lpstr>
      <vt:lpstr>ESCUELA OFICIAL DE IDIOMAS DE SAN ROQUE ¿qué más debes saber?</vt:lpstr>
      <vt:lpstr> Asociación de Alumnos </vt:lpstr>
      <vt:lpstr> ESCUELA OFICIAL DE IDIOMAS DE SAN ROQUE calendario del alumnado  </vt:lpstr>
      <vt:lpstr>Calendario Escolar Provincia Cádiz</vt:lpstr>
      <vt:lpstr>ESCUELA OFICIAL DE IDIOMAS DE SAN ROQUE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jerry</dc:creator>
  <cp:lastModifiedBy>Usuario</cp:lastModifiedBy>
  <cp:revision>197</cp:revision>
  <dcterms:modified xsi:type="dcterms:W3CDTF">2012-09-14T12:05:25Z</dcterms:modified>
</cp:coreProperties>
</file>